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9"/>
  </p:notesMasterIdLst>
  <p:sldIdLst>
    <p:sldId id="522" r:id="rId2"/>
    <p:sldId id="529" r:id="rId3"/>
    <p:sldId id="523" r:id="rId4"/>
    <p:sldId id="524" r:id="rId5"/>
    <p:sldId id="526" r:id="rId6"/>
    <p:sldId id="527" r:id="rId7"/>
    <p:sldId id="528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0000FF"/>
    <a:srgbClr val="006600"/>
    <a:srgbClr val="FF6600"/>
    <a:srgbClr val="FF9900"/>
    <a:srgbClr val="CEDDEA"/>
    <a:srgbClr val="FFFFCC"/>
    <a:srgbClr val="99CCFF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23.10.2018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3F21224-70C5-4753-A696-CEF08E940EA1}" type="datetime1">
              <a:rPr lang="de-DE" smtClean="0"/>
              <a:t>23.10.2018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A614F-6E46-4E55-82E6-60E18B2C3601}" type="datetime1">
              <a:rPr lang="de-DE" smtClean="0"/>
              <a:t>23.10.2018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C632A08-07CE-4443-85D7-5F5F0C6DCC4D}" type="datetime1">
              <a:rPr lang="de-DE" smtClean="0"/>
              <a:t>23.10.2018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1935-A5DC-4947-8767-F0D66CDC2DAA}" type="datetime1">
              <a:rPr lang="de-DE" smtClean="0"/>
              <a:t>23.10.2018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1CF7-2FAF-4CE5-A9D5-90828C0002B9}" type="datetime1">
              <a:rPr lang="de-DE" smtClean="0"/>
              <a:t>23.10.2018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DB8A58-7257-4A46-BE5E-0C864AE3E7B8}" type="datetime1">
              <a:rPr lang="de-DE" smtClean="0"/>
              <a:t>23.10.2018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F81638E-BE58-4BA4-8A8D-25106EB3ADCE}" type="datetime1">
              <a:rPr lang="de-DE" smtClean="0"/>
              <a:t>23.10.2018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D94F-E9EC-493D-9A6B-8CF4225251E3}" type="datetime1">
              <a:rPr lang="de-DE" smtClean="0"/>
              <a:t>23.10.2018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C562-E942-4231-A311-97345753D739}" type="datetime1">
              <a:rPr lang="de-DE" smtClean="0"/>
              <a:t>23.10.2018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BB74-A5A1-4645-BDB6-4E7A7A40C65A}" type="datetime1">
              <a:rPr lang="de-DE" smtClean="0"/>
              <a:t>23.10.2018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4816903-E256-4BA5-B46E-78ED027CA61C}" type="datetime1">
              <a:rPr lang="de-DE" smtClean="0"/>
              <a:t>23.10.2018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37CA7C1-FC12-47D9-A660-D5E3956D2DF5}" type="datetime1">
              <a:rPr lang="de-DE" smtClean="0"/>
              <a:t>23.10.2018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5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0.png"/><Relationship Id="rId2" Type="http://schemas.openxmlformats.org/officeDocument/2006/relationships/image" Target="../media/image46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4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alibri" pitchFamily="34" charset="0"/>
              </a:rPr>
              <a:t>Bernoulli-Kette</a:t>
            </a:r>
            <a:endParaRPr lang="de-DE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Führt man ein Bernoulli-Experiment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mal durch, so spricht man von einer Bernoulli-Kette der Länge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Trefferwahrscheinlichkeit, also die Wahrscheinlichkeit für den „Ja“-Ausgang eines einzelnen Bernoulli-Experiments sei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Zufallsvariable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stehe nun für die Anzahl der Treffer.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Der Ausdruck</a:t>
                </a:r>
              </a:p>
              <a:p>
                <a:pPr marL="0" indent="0">
                  <a:buNone/>
                </a:pP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steht dann für die Wahrscheinlichkeit, dass man genau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Treffer in einer Reihe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Versuchen erhält.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72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2361780" y="4222380"/>
                <a:ext cx="4420441" cy="646780"/>
              </a:xfrm>
              <a:prstGeom prst="rect">
                <a:avLst/>
              </a:prstGeom>
              <a:solidFill>
                <a:srgbClr val="CCFFCC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 dirty="0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 dirty="0">
                              <a:latin typeface="Cambria Math"/>
                            </a:rPr>
                            <m:t>𝑋</m:t>
                          </m:r>
                          <m:r>
                            <a:rPr lang="de-DE" sz="2400" i="1" dirty="0">
                              <a:latin typeface="Cambria Math"/>
                            </a:rPr>
                            <m:t>=</m:t>
                          </m:r>
                          <m:r>
                            <a:rPr lang="de-DE" sz="2400" i="1" dirty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de-DE" sz="2400" i="1" dirty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400" i="1" dirty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400" i="1" dirty="0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de-DE" sz="2400" i="1" dirty="0" err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de-DE" sz="2400" i="1" dirty="0">
                          <a:latin typeface="Cambria Math"/>
                        </a:rPr>
                        <m:t>⋅</m:t>
                      </m:r>
                      <m:sSup>
                        <m:sSup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de-DE" sz="2400" i="1" dirty="0">
                              <a:latin typeface="Cambria Math"/>
                            </a:rPr>
                            <m:t>𝑛</m:t>
                          </m:r>
                          <m:r>
                            <a:rPr lang="de-DE" sz="2400" i="1" dirty="0">
                              <a:latin typeface="Cambria Math"/>
                            </a:rPr>
                            <m:t>−</m:t>
                          </m:r>
                          <m:r>
                            <a:rPr lang="de-DE" sz="2400" i="1" dirty="0">
                              <a:latin typeface="Cambria Math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780" y="4222380"/>
                <a:ext cx="4420441" cy="6467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935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Binomialverteilung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Wahrscheinlichkeitsverteilung, die sich aus einer </a:t>
                </a:r>
                <a:r>
                  <a:rPr lang="de-DE" sz="2400" dirty="0" smtClean="0">
                    <a:latin typeface="Calibri" pitchFamily="34" charset="0"/>
                  </a:rPr>
                  <a:t>Bernoulli-Kette </a:t>
                </a:r>
                <a:r>
                  <a:rPr lang="de-DE" sz="2400" dirty="0" smtClean="0">
                    <a:latin typeface="Calibri" pitchFamily="34" charset="0"/>
                  </a:rPr>
                  <a:t>ergibt nennt man </a:t>
                </a:r>
                <a:r>
                  <a:rPr lang="de-DE" sz="2400" dirty="0" smtClean="0">
                    <a:solidFill>
                      <a:srgbClr val="FF0000"/>
                    </a:solidFill>
                    <a:latin typeface="Calibri" pitchFamily="34" charset="0"/>
                  </a:rPr>
                  <a:t>Binomialverteilung</a:t>
                </a:r>
                <a:r>
                  <a:rPr lang="de-DE" sz="2400" dirty="0" smtClean="0">
                    <a:latin typeface="Calibri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Der Ausdruck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 dirty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 dirty="0">
                              <a:latin typeface="Cambria Math"/>
                            </a:rPr>
                            <m:t>𝑋</m:t>
                          </m:r>
                          <m:r>
                            <a:rPr lang="de-DE" sz="2400" i="1" dirty="0">
                              <a:latin typeface="Cambria Math"/>
                            </a:rPr>
                            <m:t>=</m:t>
                          </m:r>
                          <m:r>
                            <a:rPr lang="de-DE" sz="2400" i="1" dirty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de-DE" sz="2400" i="1" dirty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400" i="1" dirty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400" i="1" dirty="0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de-DE" sz="2400" i="1" dirty="0" err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 dirty="0" err="1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de-DE" sz="2400" i="1" dirty="0" err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de-DE" sz="2400" i="1" dirty="0">
                          <a:latin typeface="Cambria Math"/>
                        </a:rPr>
                        <m:t>⋅</m:t>
                      </m:r>
                      <m:sSup>
                        <m:sSup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sz="2400" i="1" dirty="0">
                              <a:latin typeface="Cambria Math"/>
                            </a:rPr>
                            <m:t>𝑛</m:t>
                          </m:r>
                          <m:r>
                            <a:rPr lang="de-DE" sz="2400" i="1" dirty="0">
                              <a:latin typeface="Cambria Math"/>
                            </a:rPr>
                            <m:t>−</m:t>
                          </m:r>
                          <m:r>
                            <a:rPr lang="de-DE" sz="2400" i="1" dirty="0">
                              <a:latin typeface="Cambria Math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hängt tatsächlich nur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𝑝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ab.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Man nennt die Zufallsvariable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daher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de-DE" sz="24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de-DE" sz="240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de-DE" sz="240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de-DE" sz="2400" dirty="0" smtClean="0">
                    <a:solidFill>
                      <a:srgbClr val="FF0000"/>
                    </a:solidFill>
                    <a:latin typeface="Calibri" pitchFamily="34" charset="0"/>
                  </a:rPr>
                  <a:t>-verteilt</a:t>
                </a:r>
                <a:r>
                  <a:rPr lang="de-DE" sz="2400" dirty="0" smtClean="0">
                    <a:latin typeface="Calibri" pitchFamily="34" charset="0"/>
                  </a:rPr>
                  <a:t>. </a:t>
                </a:r>
              </a:p>
            </p:txBody>
          </p:sp>
        </mc:Choice>
        <mc:Fallback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051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>
                <a:latin typeface="Calibri" pitchFamily="34" charset="0"/>
              </a:rPr>
              <a:t>Eigenschaften der Binomialverteilung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Zur besseren Veranschaulichung betrachten wir nun drei </a:t>
                </a:r>
                <a:r>
                  <a:rPr lang="de-DE" sz="2400" dirty="0" smtClean="0">
                    <a:latin typeface="Calibri" pitchFamily="34" charset="0"/>
                  </a:rPr>
                  <a:t>Bernoulli-Ketten der Länge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10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</a:t>
                </a:r>
                <a:r>
                  <a:rPr lang="de-DE" sz="2400" dirty="0">
                    <a:latin typeface="Calibri" pitchFamily="34" charset="0"/>
                  </a:rPr>
                  <a:t>Trefferwahrscheinlichkeit im ersten </a:t>
                </a:r>
                <a:r>
                  <a:rPr lang="de-DE" sz="2400" dirty="0" smtClean="0">
                    <a:latin typeface="Calibri" pitchFamily="34" charset="0"/>
                  </a:rPr>
                  <a:t>Experiment sei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𝑝</m:t>
                    </m:r>
                    <m:r>
                      <a:rPr lang="de-DE" sz="2400" i="1">
                        <a:latin typeface="Cambria Math"/>
                      </a:rPr>
                      <m:t>=0,2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im zweiten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𝑝</m:t>
                    </m:r>
                    <m:r>
                      <a:rPr lang="de-DE" sz="2400" i="1">
                        <a:latin typeface="Cambria Math"/>
                      </a:rPr>
                      <m:t>=0,5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und im dritten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𝑝</m:t>
                    </m:r>
                    <m:r>
                      <a:rPr lang="de-DE" sz="2400" i="1">
                        <a:latin typeface="Cambria Math"/>
                      </a:rPr>
                      <m:t>=0,8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Wir </a:t>
                </a:r>
                <a:r>
                  <a:rPr lang="de-DE" sz="2400" dirty="0">
                    <a:latin typeface="Calibri" pitchFamily="34" charset="0"/>
                  </a:rPr>
                  <a:t>variieren also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𝑝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und betrachten die zugehörigen Histogramme:</a:t>
                </a:r>
                <a:endParaRPr lang="de-DE" sz="24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endParaRPr lang="de-DE" sz="24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149080"/>
            <a:ext cx="2520280" cy="2232248"/>
          </a:xfrm>
          <a:prstGeom prst="rect">
            <a:avLst/>
          </a:prstGeom>
          <a:noFill/>
        </p:spPr>
      </p:pic>
      <p:pic>
        <p:nvPicPr>
          <p:cNvPr id="7" name="Grafik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144" y="4149080"/>
            <a:ext cx="2520000" cy="2232000"/>
          </a:xfrm>
          <a:prstGeom prst="rect">
            <a:avLst/>
          </a:prstGeom>
          <a:noFill/>
        </p:spPr>
      </p:pic>
      <p:pic>
        <p:nvPicPr>
          <p:cNvPr id="8" name="Grafik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440" y="4149080"/>
            <a:ext cx="2520000" cy="22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2415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>
                <a:latin typeface="Calibri" pitchFamily="34" charset="0"/>
              </a:rPr>
              <a:t>Eigenschaften der Binomialverteilung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Man erkennt, </a:t>
                </a:r>
                <a:r>
                  <a:rPr lang="de-DE" sz="2400" dirty="0">
                    <a:latin typeface="Calibri" pitchFamily="34" charset="0"/>
                  </a:rPr>
                  <a:t>dass bei geringen Trefferwahrscheinlichkeiten die durch die Binomialverteilung beschriebene „Welle“ eher linkslastig und bei hohen Trefferwahrscheinlichkeiten eher rechtslastig ist.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Dies </a:t>
                </a:r>
                <a:r>
                  <a:rPr lang="de-DE" sz="2400" dirty="0">
                    <a:latin typeface="Calibri" pitchFamily="34" charset="0"/>
                  </a:rPr>
                  <a:t>sollte auch anschaulich klar sein, denn bei steigenden Trefferwahrscheinlichkeiten wird es auch immer wahrscheinlicher, mehr Treffer zu </a:t>
                </a:r>
                <a:r>
                  <a:rPr lang="de-DE" sz="2400" dirty="0" smtClean="0">
                    <a:latin typeface="Calibri" pitchFamily="34" charset="0"/>
                  </a:rPr>
                  <a:t>erzielen!</a:t>
                </a:r>
              </a:p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Variiert man die Anzahl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𝑛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der Versuche, also die Länge der Bernoulli-Kette so verändert sich lediglich die Höhe der einzelnen Balken im Histogramm, d.h. mit größer werdenden Versuchszahlen werden die einzelnen Trefferwahrschein-</a:t>
                </a:r>
                <a:r>
                  <a:rPr lang="de-DE" sz="2400" dirty="0" err="1">
                    <a:latin typeface="Calibri" pitchFamily="34" charset="0"/>
                  </a:rPr>
                  <a:t>lichkeiten</a:t>
                </a:r>
                <a:r>
                  <a:rPr lang="de-DE" sz="2400" dirty="0">
                    <a:latin typeface="Calibri" pitchFamily="34" charset="0"/>
                  </a:rPr>
                  <a:t> immer geringer</a:t>
                </a:r>
                <a:r>
                  <a:rPr lang="de-DE" sz="2400" dirty="0" smtClean="0">
                    <a:latin typeface="Calibri" pitchFamily="34" charset="0"/>
                  </a:rPr>
                  <a:t>.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224" b="-66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636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Binomialverteilung mit dem GTR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Bei langen Bernoulli-Ketten ist man weniger an der Wahrscheinlichkeit einzelner Treffer interessiert sondern eher daran, wie wahrscheinlich es ist, dass die Trefferanzahl sich in einem gewissen Bereich bewegt.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Eine Zufallsvariable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sei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de-DE" sz="24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10</m:t>
                        </m:r>
                        <m:r>
                          <a:rPr lang="de-DE" sz="240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;0,4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-verteilt.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Wie groß ist die Wahrscheinlichkeit für … 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400" dirty="0" smtClean="0">
                    <a:latin typeface="Calibri" pitchFamily="34" charset="0"/>
                  </a:rPr>
                  <a:t>mindestens 5 Treffer?		    </a:t>
                </a:r>
                <a:r>
                  <a:rPr lang="de-DE" sz="2400" dirty="0" smtClean="0">
                    <a:latin typeface="Calibri" pitchFamily="34" charset="0"/>
                    <a:sym typeface="Wingdings"/>
                  </a:rPr>
                  <a:t>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b="0" i="1" dirty="0" smtClean="0">
                            <a:latin typeface="Cambria Math"/>
                            <a:sym typeface="Wingdings"/>
                          </a:rPr>
                          <m:t>≥5</m:t>
                        </m:r>
                      </m:e>
                    </m:d>
                    <m:r>
                      <a:rPr lang="de-DE" sz="2400" b="0" i="1" dirty="0" smtClean="0">
                        <a:latin typeface="Cambria Math"/>
                        <a:sym typeface="Wingdings"/>
                      </a:rPr>
                      <m:t>=?</m:t>
                    </m:r>
                  </m:oMath>
                </a14:m>
                <a:endParaRPr lang="de-DE" sz="2400" dirty="0" smtClean="0">
                  <a:latin typeface="Calibri" pitchFamily="34" charset="0"/>
                </a:endParaRPr>
              </a:p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400" dirty="0" smtClean="0">
                    <a:latin typeface="Calibri" pitchFamily="34" charset="0"/>
                  </a:rPr>
                  <a:t>höchstens 8 Treffer?		    </a:t>
                </a:r>
                <a:r>
                  <a:rPr lang="de-DE" sz="2400" dirty="0" smtClean="0">
                    <a:latin typeface="Calibri" pitchFamily="34" charset="0"/>
                    <a:sym typeface="Wingdings"/>
                  </a:rPr>
                  <a:t>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b="0" i="1" dirty="0" smtClean="0">
                            <a:latin typeface="Cambria Math"/>
                            <a:sym typeface="Wingdings"/>
                          </a:rPr>
                          <m:t>≤8</m:t>
                        </m:r>
                      </m:e>
                    </m:d>
                    <m:r>
                      <a:rPr lang="de-DE" sz="2400" i="1" dirty="0">
                        <a:latin typeface="Cambria Math"/>
                        <a:sym typeface="Wingdings"/>
                      </a:rPr>
                      <m:t>=?</m:t>
                    </m:r>
                  </m:oMath>
                </a14:m>
                <a:endParaRPr lang="de-DE" sz="2400" dirty="0" smtClean="0">
                  <a:latin typeface="Calibri" pitchFamily="34" charset="0"/>
                </a:endParaRPr>
              </a:p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400" dirty="0" smtClean="0">
                    <a:latin typeface="Calibri" pitchFamily="34" charset="0"/>
                  </a:rPr>
                  <a:t>weniger als 7 Treffer?		    </a:t>
                </a:r>
                <a:r>
                  <a:rPr lang="de-DE" sz="2400" dirty="0" smtClean="0">
                    <a:latin typeface="Calibri" pitchFamily="34" charset="0"/>
                    <a:sym typeface="Wingdings"/>
                  </a:rPr>
                  <a:t>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b="0" i="1" dirty="0" smtClean="0">
                            <a:latin typeface="Cambria Math"/>
                            <a:sym typeface="Wingdings"/>
                          </a:rPr>
                          <m:t>&lt;7</m:t>
                        </m:r>
                      </m:e>
                    </m:d>
                    <m:r>
                      <a:rPr lang="de-DE" sz="2400" i="1" dirty="0">
                        <a:latin typeface="Cambria Math"/>
                        <a:sym typeface="Wingdings"/>
                      </a:rPr>
                      <m:t>=?</m:t>
                    </m:r>
                  </m:oMath>
                </a14:m>
                <a:endParaRPr lang="de-DE" sz="2400" dirty="0" smtClean="0">
                  <a:latin typeface="Calibri" pitchFamily="34" charset="0"/>
                </a:endParaRPr>
              </a:p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400" dirty="0" smtClean="0">
                    <a:latin typeface="Calibri" pitchFamily="34" charset="0"/>
                  </a:rPr>
                  <a:t>eine Trefferzahl zwischen 3 und 9?  </a:t>
                </a:r>
                <a:r>
                  <a:rPr lang="de-DE" sz="2400" dirty="0" smtClean="0">
                    <a:latin typeface="Calibri" pitchFamily="34" charset="0"/>
                    <a:sym typeface="Wingdings"/>
                  </a:rPr>
                  <a:t>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  <a:sym typeface="Wingdings"/>
                          </a:rPr>
                          <m:t>3≤</m:t>
                        </m:r>
                        <m:r>
                          <a:rPr lang="de-DE" sz="2400" i="1" dirty="0"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b="0" i="1" dirty="0" smtClean="0">
                            <a:latin typeface="Cambria Math"/>
                            <a:sym typeface="Wingdings"/>
                          </a:rPr>
                          <m:t>≤9</m:t>
                        </m:r>
                      </m:e>
                    </m:d>
                    <m:r>
                      <a:rPr lang="de-DE" sz="2400" i="1" dirty="0">
                        <a:latin typeface="Cambria Math"/>
                        <a:sym typeface="Wingdings"/>
                      </a:rPr>
                      <m:t>=?</m:t>
                    </m:r>
                  </m:oMath>
                </a14:m>
                <a:endParaRPr lang="de-DE" sz="24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748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Binomialverteilung mit dem GTR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  <a:sym typeface="Wingdings"/>
                  </a:rPr>
                  <a:t>Wegen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b="0" i="1" dirty="0" smtClean="0">
                            <a:latin typeface="Cambria Math"/>
                            <a:sym typeface="Wingdings"/>
                          </a:rPr>
                          <m:t>≥5</m:t>
                        </m:r>
                      </m:e>
                    </m:d>
                    <m:r>
                      <a:rPr lang="de-DE" sz="2400" b="0" i="1" dirty="0" smtClean="0">
                        <a:latin typeface="Cambria Math"/>
                        <a:sym typeface="Wingdings"/>
                      </a:rPr>
                      <m:t>=</m:t>
                    </m:r>
                    <m:r>
                      <a:rPr lang="de-DE" sz="2400" b="0" i="1" dirty="0" smtClean="0"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b="0" i="1" dirty="0" smtClean="0">
                            <a:latin typeface="Cambria Math"/>
                            <a:sym typeface="Wingdings"/>
                          </a:rPr>
                          <m:t>=5</m:t>
                        </m:r>
                      </m:e>
                    </m:d>
                    <m:r>
                      <a:rPr lang="de-DE" sz="2400" b="0" i="1" dirty="0" smtClean="0">
                        <a:latin typeface="Cambria Math"/>
                        <a:sym typeface="Wingdings"/>
                      </a:rPr>
                      <m:t>+…+</m:t>
                    </m:r>
                    <m:r>
                      <a:rPr lang="de-DE" sz="2400" i="1" dirty="0"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i="1" dirty="0">
                            <a:latin typeface="Cambria Math"/>
                            <a:sym typeface="Wingdings"/>
                          </a:rPr>
                          <m:t>=10</m:t>
                        </m:r>
                      </m:e>
                    </m:d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kann es sehr aufwändig werden, solche Wahrscheinlichkeiten zu bestimmen.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Mit dem GTR kann man über die Funktion </a:t>
                </a:r>
                <a:r>
                  <a:rPr lang="de-DE" sz="2400" dirty="0" err="1" smtClean="0">
                    <a:latin typeface="Tw Cen MT Condensed" pitchFamily="34" charset="0"/>
                  </a:rPr>
                  <a:t>binomcdf</a:t>
                </a:r>
                <a:r>
                  <a:rPr lang="de-DE" sz="2400" dirty="0" smtClean="0">
                    <a:latin typeface="Tw Cen MT Condensed" pitchFamily="34" charset="0"/>
                  </a:rPr>
                  <a:t>(</a:t>
                </a:r>
                <a:r>
                  <a:rPr lang="de-DE" sz="2400" dirty="0" err="1" smtClean="0">
                    <a:latin typeface="Tw Cen MT Condensed" pitchFamily="34" charset="0"/>
                  </a:rPr>
                  <a:t>n,p,k</a:t>
                </a:r>
                <a:r>
                  <a:rPr lang="de-DE" sz="2400" dirty="0" smtClean="0">
                    <a:latin typeface="Tw Cen MT Condensed" pitchFamily="34" charset="0"/>
                  </a:rPr>
                  <a:t>)</a:t>
                </a:r>
                <a:r>
                  <a:rPr lang="de-DE" sz="2400" dirty="0" smtClean="0">
                    <a:latin typeface="Calibri" pitchFamily="34" charset="0"/>
                  </a:rPr>
                  <a:t> (über </a:t>
                </a:r>
                <a:r>
                  <a:rPr lang="de-DE" sz="2400" dirty="0" smtClean="0">
                    <a:latin typeface="Tw Cen MT Condensed" pitchFamily="34" charset="0"/>
                  </a:rPr>
                  <a:t>2ND DISTR</a:t>
                </a:r>
                <a:r>
                  <a:rPr lang="de-DE" sz="2400" dirty="0" smtClean="0">
                    <a:latin typeface="Calibri" pitchFamily="34" charset="0"/>
                  </a:rPr>
                  <a:t>)</a:t>
                </a:r>
                <a:r>
                  <a:rPr lang="de-DE" sz="2400" dirty="0" smtClean="0">
                    <a:solidFill>
                      <a:schemeClr val="tx1"/>
                    </a:solidFill>
                    <a:latin typeface="Calibri" pitchFamily="34" charset="0"/>
                  </a:rPr>
                  <a:t>den Ausdruck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schemeClr val="tx1"/>
                            </a:solidFill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sym typeface="Wingdings"/>
                          </a:rPr>
                          <m:t>≤</m:t>
                        </m:r>
                        <m:r>
                          <a:rPr lang="de-DE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sym typeface="Wingdings"/>
                          </a:rPr>
                          <m:t>𝑘</m:t>
                        </m:r>
                      </m:e>
                    </m:d>
                  </m:oMath>
                </a14:m>
                <a:r>
                  <a:rPr lang="de-DE" sz="2400" dirty="0" smtClean="0">
                    <a:solidFill>
                      <a:schemeClr val="tx1"/>
                    </a:solidFill>
                    <a:latin typeface="Calibri" pitchFamily="34" charset="0"/>
                  </a:rPr>
                  <a:t> berechnen. Alle anderen Aus-drücke lassen sich darauf zurückführen.</a:t>
                </a:r>
              </a:p>
              <a:p>
                <a:pPr marL="0" indent="0">
                  <a:buNone/>
                </a:pPr>
                <a:endParaRPr lang="de-DE" sz="800" dirty="0" smtClean="0">
                  <a:solidFill>
                    <a:schemeClr val="tx1"/>
                  </a:solidFill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latin typeface="Calibri" pitchFamily="34" charset="0"/>
                  </a:rPr>
                  <a:t>Lösung der Aufgaben: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400" dirty="0" smtClean="0">
                    <a:latin typeface="Calibri" pitchFamily="34" charset="0"/>
                    <a:sym typeface="Wingdings"/>
                  </a:rPr>
                  <a:t>Es gilt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i="1" dirty="0">
                            <a:latin typeface="Cambria Math"/>
                            <a:sym typeface="Wingdings"/>
                          </a:rPr>
                          <m:t>≥5</m:t>
                        </m:r>
                      </m:e>
                    </m:d>
                    <m:r>
                      <a:rPr lang="de-DE" sz="2400" i="1" dirty="0">
                        <a:latin typeface="Cambria Math"/>
                        <a:sym typeface="Wingdings"/>
                      </a:rPr>
                      <m:t>=</m:t>
                    </m:r>
                    <m:r>
                      <a:rPr lang="de-DE" sz="2400" b="0" i="1" dirty="0" smtClean="0">
                        <a:latin typeface="Cambria Math"/>
                        <a:sym typeface="Wingdings"/>
                      </a:rPr>
                      <m:t>1−</m:t>
                    </m:r>
                    <m:r>
                      <a:rPr lang="de-DE" sz="2400" i="1" dirty="0"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b="0" i="1" dirty="0" smtClean="0">
                            <a:latin typeface="Cambria Math"/>
                            <a:sym typeface="Wingdings"/>
                          </a:rPr>
                          <m:t>≤4</m:t>
                        </m:r>
                      </m:e>
                    </m:d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Eingabe mit dem GTR </a:t>
                </a:r>
                <a:r>
                  <a:rPr lang="de-DE" sz="2400" dirty="0" smtClean="0">
                    <a:latin typeface="Tw Cen MT Condensed" pitchFamily="34" charset="0"/>
                  </a:rPr>
                  <a:t>1-binomcdf(10,0.4,4)</a:t>
                </a:r>
                <a:r>
                  <a:rPr lang="de-DE" sz="2400" dirty="0" smtClean="0">
                    <a:latin typeface="Calibri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liefert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0,3669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, d.h.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i="1" dirty="0">
                            <a:latin typeface="Cambria Math"/>
                            <a:sym typeface="Wingdings"/>
                          </a:rPr>
                          <m:t>≥5</m:t>
                        </m:r>
                      </m:e>
                    </m:d>
                    <m:r>
                      <a:rPr lang="de-DE" sz="2400" b="0" i="1" dirty="0" smtClean="0">
                        <a:latin typeface="Cambria Math"/>
                        <a:sym typeface="Wingdings"/>
                      </a:rPr>
                      <m:t>≈36,69%.</m:t>
                    </m:r>
                  </m:oMath>
                </a14:m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endParaRPr lang="de-DE" sz="24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uppieren 20"/>
          <p:cNvGrpSpPr/>
          <p:nvPr/>
        </p:nvGrpSpPr>
        <p:grpSpPr>
          <a:xfrm>
            <a:off x="5652120" y="4275343"/>
            <a:ext cx="2983445" cy="352248"/>
            <a:chOff x="598821" y="4057327"/>
            <a:chExt cx="2983445" cy="352248"/>
          </a:xfrm>
        </p:grpSpPr>
        <p:cxnSp>
          <p:nvCxnSpPr>
            <p:cNvPr id="6" name="Gerade Verbindung 5"/>
            <p:cNvCxnSpPr/>
            <p:nvPr/>
          </p:nvCxnSpPr>
          <p:spPr>
            <a:xfrm>
              <a:off x="971600" y="4365104"/>
              <a:ext cx="259228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Ellipse 6"/>
            <p:cNvSpPr/>
            <p:nvPr/>
          </p:nvSpPr>
          <p:spPr>
            <a:xfrm>
              <a:off x="1115616" y="4329100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1331640" y="4331236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>
              <a:off x="1547664" y="4331236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>
              <a:off x="1763688" y="4333372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>
              <a:off x="1979712" y="4331236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195736" y="4333372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>
              <a:off x="2411760" y="4333372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>
              <a:off x="2627784" y="4335508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>
              <a:off x="2843808" y="4335431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>
              <a:off x="3059832" y="4337567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/>
            <p:cNvSpPr/>
            <p:nvPr/>
          </p:nvSpPr>
          <p:spPr>
            <a:xfrm>
              <a:off x="3275856" y="4337567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hteck 19"/>
                <p:cNvSpPr/>
                <p:nvPr/>
              </p:nvSpPr>
              <p:spPr>
                <a:xfrm>
                  <a:off x="598821" y="4057327"/>
                  <a:ext cx="2983445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i="1" dirty="0" smtClean="0"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1400" b="0" i="1" dirty="0" smtClean="0">
                            <a:latin typeface="Cambria Math"/>
                            <a:sym typeface="Wingdings"/>
                          </a:rPr>
                          <m:t>=0   1   2   3   4   5   6   7   8   9  10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20" name="Rechteck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821" y="4057327"/>
                  <a:ext cx="2983445" cy="30777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7022496" y="4419359"/>
                <a:ext cx="1582484" cy="5938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                         </m:t>
                              </m:r>
                            </m:e>
                          </m:groupChr>
                        </m:e>
                        <m:lim>
                          <m:r>
                            <a:rPr lang="de-DE" i="1" dirty="0">
                              <a:latin typeface="Cambria Math"/>
                              <a:sym typeface="Wingdings"/>
                            </a:rPr>
                            <m:t>𝑃</m:t>
                          </m:r>
                          <m:d>
                            <m:dPr>
                              <m:ctrlPr>
                                <a:rPr lang="de-DE" i="1" dirty="0">
                                  <a:latin typeface="Cambria Math" panose="02040503050406030204" pitchFamily="18" charset="0"/>
                                  <a:sym typeface="Wingdings"/>
                                </a:rPr>
                              </m:ctrlPr>
                            </m:dPr>
                            <m:e>
                              <m:r>
                                <a:rPr lang="de-DE" i="1" dirty="0">
                                  <a:latin typeface="Cambria Math"/>
                                  <a:sym typeface="Wingdings"/>
                                </a:rPr>
                                <m:t>𝑋</m:t>
                              </m:r>
                              <m:r>
                                <a:rPr lang="de-DE" i="1" dirty="0">
                                  <a:latin typeface="Cambria Math"/>
                                  <a:sym typeface="Wingdings"/>
                                </a:rPr>
                                <m:t>≥5</m:t>
                              </m:r>
                            </m:e>
                          </m:d>
                        </m:lim>
                      </m:limLow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2496" y="4419359"/>
                <a:ext cx="1582484" cy="5938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428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Weitere Beispiele mit dem GTR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5720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400" dirty="0" smtClean="0"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b="0" i="1" dirty="0" smtClean="0">
                            <a:latin typeface="Cambria Math"/>
                            <a:sym typeface="Wingdings"/>
                          </a:rPr>
                          <m:t>≤8</m:t>
                        </m:r>
                      </m:e>
                    </m:d>
                    <m:r>
                      <a:rPr lang="de-DE" sz="2400" i="1" dirty="0">
                        <a:latin typeface="Cambria Math"/>
                        <a:sym typeface="Wingdings"/>
                      </a:rPr>
                      <m:t>=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Tw Cen MT Condensed" pitchFamily="34" charset="0"/>
                  </a:rPr>
                  <a:t>binomcdf(10,0.4,8)</a:t>
                </a:r>
                <a:r>
                  <a:rPr lang="de-DE" sz="2400" dirty="0">
                    <a:sym typeface="Wingdings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/>
                        <a:sym typeface="Wingdings"/>
                      </a:rPr>
                      <m:t>≈99,8%</m:t>
                    </m:r>
                  </m:oMath>
                </a14:m>
                <a:endParaRPr lang="de-DE" sz="2400" dirty="0" smtClean="0">
                  <a:latin typeface="Calibri" pitchFamily="34" charset="0"/>
                </a:endParaRPr>
              </a:p>
              <a:p>
                <a:pPr marL="45720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400" dirty="0"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b="0" i="1" dirty="0" smtClean="0">
                            <a:latin typeface="Cambria Math"/>
                            <a:sym typeface="Wingdings"/>
                          </a:rPr>
                          <m:t>&lt;7</m:t>
                        </m:r>
                      </m:e>
                    </m:d>
                    <m:r>
                      <a:rPr lang="de-DE" sz="2400" i="1" dirty="0">
                        <a:latin typeface="Cambria Math"/>
                        <a:sym typeface="Wingdings"/>
                      </a:rPr>
                      <m:t>=</m:t>
                    </m:r>
                    <m:r>
                      <a:rPr lang="de-DE" sz="2400" i="1" dirty="0"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i="1" dirty="0">
                            <a:latin typeface="Cambria Math"/>
                            <a:sym typeface="Wingdings"/>
                          </a:rPr>
                          <m:t>≤6</m:t>
                        </m:r>
                      </m:e>
                    </m:d>
                    <m:r>
                      <a:rPr lang="de-DE" sz="2400" b="0" i="1" dirty="0" smtClean="0">
                        <a:latin typeface="Cambria Math"/>
                        <a:sym typeface="Wingdings"/>
                      </a:rPr>
                      <m:t>=</m:t>
                    </m:r>
                  </m:oMath>
                </a14:m>
                <a:r>
                  <a:rPr lang="de-DE" sz="2400" dirty="0" smtClean="0">
                    <a:solidFill>
                      <a:schemeClr val="tx1"/>
                    </a:solidFill>
                    <a:latin typeface="Tw Cen MT Condensed" pitchFamily="34" charset="0"/>
                  </a:rPr>
                  <a:t>binomcdf(10,0.4,6)</a:t>
                </a:r>
                <a:r>
                  <a:rPr lang="de-DE" sz="2400" dirty="0" smtClean="0">
                    <a:solidFill>
                      <a:schemeClr val="tx1"/>
                    </a:solidFill>
                    <a:sym typeface="Wingdings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≈94,</m:t>
                    </m:r>
                    <m:r>
                      <a:rPr lang="de-DE" sz="2400" b="0" i="1" dirty="0" smtClean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5</m:t>
                    </m:r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%</m:t>
                    </m:r>
                  </m:oMath>
                </a14:m>
                <a:endParaRPr lang="de-DE" sz="2400" dirty="0" smtClean="0">
                  <a:solidFill>
                    <a:schemeClr val="tx1"/>
                  </a:solidFill>
                  <a:sym typeface="Wingdings"/>
                </a:endParaRPr>
              </a:p>
              <a:p>
                <a:pPr marL="45720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400" dirty="0">
                    <a:solidFill>
                      <a:schemeClr val="tx1"/>
                    </a:solidFill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schemeClr val="tx1"/>
                            </a:solidFill>
                            <a:latin typeface="Cambria Math"/>
                            <a:sym typeface="Wingdings"/>
                          </a:rPr>
                          <m:t>3≤</m:t>
                        </m:r>
                        <m:r>
                          <a:rPr lang="de-DE" sz="2400" i="1" dirty="0">
                            <a:solidFill>
                              <a:schemeClr val="tx1"/>
                            </a:solidFill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i="1" dirty="0">
                            <a:solidFill>
                              <a:schemeClr val="tx1"/>
                            </a:solidFill>
                            <a:latin typeface="Cambria Math"/>
                            <a:sym typeface="Wingdings"/>
                          </a:rPr>
                          <m:t>≤9</m:t>
                        </m:r>
                      </m:e>
                    </m:d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=</m:t>
                    </m:r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schemeClr val="tx1"/>
                            </a:solidFill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i="1" dirty="0">
                            <a:solidFill>
                              <a:schemeClr val="tx1"/>
                            </a:solidFill>
                            <a:latin typeface="Cambria Math"/>
                            <a:sym typeface="Wingdings"/>
                          </a:rPr>
                          <m:t>≤9</m:t>
                        </m:r>
                      </m:e>
                    </m:d>
                    <m:r>
                      <a:rPr lang="de-DE" sz="2400" b="0" i="1" dirty="0" smtClean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−</m:t>
                    </m:r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schemeClr val="tx1"/>
                            </a:solidFill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i="1" dirty="0">
                            <a:solidFill>
                              <a:schemeClr val="tx1"/>
                            </a:solidFill>
                            <a:latin typeface="Cambria Math"/>
                            <a:sym typeface="Wingdings"/>
                          </a:rPr>
                          <m:t>≤2</m:t>
                        </m:r>
                      </m:e>
                    </m:d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=</m:t>
                    </m:r>
                  </m:oMath>
                </a14:m>
                <a:r>
                  <a:rPr lang="de-DE" sz="2400" dirty="0" smtClean="0">
                    <a:solidFill>
                      <a:schemeClr val="tx1"/>
                    </a:solidFill>
                    <a:latin typeface="Tw Cen MT Condensed" pitchFamily="34" charset="0"/>
                  </a:rPr>
                  <a:t/>
                </a:r>
                <a:br>
                  <a:rPr lang="de-DE" sz="2400" dirty="0" smtClean="0">
                    <a:solidFill>
                      <a:schemeClr val="tx1"/>
                    </a:solidFill>
                    <a:latin typeface="Tw Cen MT Condensed" pitchFamily="34" charset="0"/>
                  </a:rPr>
                </a:br>
                <a:r>
                  <a:rPr lang="de-DE" sz="2400" dirty="0" smtClean="0">
                    <a:solidFill>
                      <a:schemeClr val="tx1"/>
                    </a:solidFill>
                    <a:latin typeface="Tw Cen MT Condensed" pitchFamily="34" charset="0"/>
                  </a:rPr>
                  <a:t> </a:t>
                </a:r>
                <a:r>
                  <a:rPr lang="de-DE" sz="2400" dirty="0" err="1" smtClean="0">
                    <a:solidFill>
                      <a:schemeClr val="tx1"/>
                    </a:solidFill>
                    <a:latin typeface="Tw Cen MT Condensed" pitchFamily="34" charset="0"/>
                  </a:rPr>
                  <a:t>binomcdf</a:t>
                </a:r>
                <a:r>
                  <a:rPr lang="de-DE" sz="2400" dirty="0" smtClean="0">
                    <a:solidFill>
                      <a:schemeClr val="tx1"/>
                    </a:solidFill>
                    <a:latin typeface="Tw Cen MT Condensed" pitchFamily="34" charset="0"/>
                  </a:rPr>
                  <a:t>(10,0.4,9) - </a:t>
                </a:r>
                <a:r>
                  <a:rPr lang="de-DE" sz="2400" dirty="0" err="1" smtClean="0">
                    <a:solidFill>
                      <a:schemeClr val="tx1"/>
                    </a:solidFill>
                    <a:latin typeface="Tw Cen MT Condensed" pitchFamily="34" charset="0"/>
                  </a:rPr>
                  <a:t>binomcdf</a:t>
                </a:r>
                <a:r>
                  <a:rPr lang="de-DE" sz="2400" dirty="0" smtClean="0">
                    <a:solidFill>
                      <a:schemeClr val="tx1"/>
                    </a:solidFill>
                    <a:latin typeface="Tw Cen MT Condensed" pitchFamily="34" charset="0"/>
                  </a:rPr>
                  <a:t>(10,0.4,2)</a:t>
                </a:r>
                <a:r>
                  <a:rPr lang="de-DE" sz="2400" dirty="0" smtClean="0">
                    <a:solidFill>
                      <a:schemeClr val="tx1"/>
                    </a:solidFill>
                    <a:sym typeface="Wingdings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≈</m:t>
                    </m:r>
                    <m:r>
                      <a:rPr lang="de-DE" sz="2400" b="0" i="1" dirty="0" smtClean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83</m:t>
                    </m:r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,</m:t>
                    </m:r>
                    <m:r>
                      <a:rPr lang="de-DE" sz="2400" b="0" i="1" dirty="0" smtClean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2</m:t>
                    </m:r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%</m:t>
                    </m:r>
                  </m:oMath>
                </a14:m>
                <a:endParaRPr lang="de-DE" sz="2400" dirty="0">
                  <a:solidFill>
                    <a:schemeClr val="tx1"/>
                  </a:solidFill>
                  <a:sym typeface="Wingdings"/>
                </a:endParaRPr>
              </a:p>
              <a:p>
                <a:pPr marL="0" indent="0">
                  <a:buSzPct val="100000"/>
                  <a:buNone/>
                </a:pPr>
                <a:endParaRPr lang="de-DE" sz="2400" dirty="0" smtClean="0">
                  <a:solidFill>
                    <a:schemeClr val="tx1"/>
                  </a:solidFill>
                  <a:latin typeface="Calibri" pitchFamily="34" charset="0"/>
                </a:endParaRPr>
              </a:p>
              <a:p>
                <a:pPr marL="0" indent="0">
                  <a:buSzPct val="100000"/>
                  <a:buNone/>
                </a:pPr>
                <a:endParaRPr lang="de-DE" sz="2400" dirty="0">
                  <a:solidFill>
                    <a:schemeClr val="tx1"/>
                  </a:solidFill>
                  <a:latin typeface="Calibri" pitchFamily="34" charset="0"/>
                </a:endParaRPr>
              </a:p>
              <a:p>
                <a:pPr marL="0" indent="0">
                  <a:buSzPct val="100000"/>
                  <a:buNone/>
                </a:pPr>
                <a:r>
                  <a:rPr lang="de-DE" sz="2400" dirty="0" smtClean="0">
                    <a:solidFill>
                      <a:schemeClr val="tx1"/>
                    </a:solidFill>
                    <a:latin typeface="Calibri" pitchFamily="34" charset="0"/>
                  </a:rPr>
                  <a:t>Die Wahrscheinlichkeit z.B. von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schemeClr val="tx1"/>
                            </a:solidFill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sym typeface="Wingdings"/>
                          </a:rPr>
                          <m:t>=4</m:t>
                        </m:r>
                      </m:e>
                    </m:d>
                  </m:oMath>
                </a14:m>
                <a:r>
                  <a:rPr lang="de-DE" sz="2400" dirty="0" smtClean="0">
                    <a:solidFill>
                      <a:schemeClr val="tx1"/>
                    </a:solidFill>
                    <a:latin typeface="Calibri" pitchFamily="34" charset="0"/>
                  </a:rPr>
                  <a:t> kann man direkt mit</a:t>
                </a:r>
                <a:r>
                  <a:rPr lang="de-DE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2400" dirty="0" err="1" smtClean="0">
                    <a:latin typeface="Tw Cen MT Condensed" pitchFamily="34" charset="0"/>
                  </a:rPr>
                  <a:t>binom</a:t>
                </a:r>
                <a:r>
                  <a:rPr lang="de-DE" sz="2400" dirty="0" err="1" smtClean="0">
                    <a:solidFill>
                      <a:srgbClr val="FF0000"/>
                    </a:solidFill>
                    <a:latin typeface="Tw Cen MT Condensed" pitchFamily="34" charset="0"/>
                  </a:rPr>
                  <a:t>p</a:t>
                </a:r>
                <a:r>
                  <a:rPr lang="de-DE" sz="2400" dirty="0" err="1" smtClean="0">
                    <a:latin typeface="Tw Cen MT Condensed" pitchFamily="34" charset="0"/>
                  </a:rPr>
                  <a:t>df</a:t>
                </a:r>
                <a:r>
                  <a:rPr lang="de-DE" sz="2400" dirty="0" smtClean="0">
                    <a:latin typeface="Tw Cen MT Condensed" pitchFamily="34" charset="0"/>
                  </a:rPr>
                  <a:t>(10,0.4,4)</a:t>
                </a:r>
                <a:r>
                  <a:rPr lang="de-DE" sz="2400" dirty="0" smtClean="0"/>
                  <a:t> bestimmen.</a:t>
                </a:r>
                <a:endParaRPr lang="de-DE" sz="2400" dirty="0" smtClean="0">
                  <a:solidFill>
                    <a:srgbClr val="FF0000"/>
                  </a:solidFill>
                </a:endParaRPr>
              </a:p>
              <a:p>
                <a:pPr marL="0" indent="0">
                  <a:buSzPct val="100000"/>
                  <a:buNone/>
                </a:pPr>
                <a:r>
                  <a:rPr lang="de-DE" sz="2400" dirty="0" smtClean="0">
                    <a:solidFill>
                      <a:schemeClr val="tx1"/>
                    </a:solidFill>
                    <a:latin typeface="Calibri" pitchFamily="34" charset="0"/>
                  </a:rPr>
                  <a:t>Es folgt: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schemeClr val="tx1"/>
                            </a:solidFill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2400" i="1" dirty="0">
                            <a:solidFill>
                              <a:schemeClr val="tx1"/>
                            </a:solidFill>
                            <a:latin typeface="Cambria Math"/>
                            <a:sym typeface="Wingdings"/>
                          </a:rPr>
                          <m:t>=4</m:t>
                        </m:r>
                      </m:e>
                    </m:d>
                    <m:r>
                      <a:rPr lang="de-DE" sz="2400" b="0" i="1" dirty="0" smtClean="0">
                        <a:solidFill>
                          <a:schemeClr val="tx1"/>
                        </a:solidFill>
                        <a:latin typeface="Cambria Math"/>
                        <a:sym typeface="Wingdings"/>
                      </a:rPr>
                      <m:t>≈25,1%</m:t>
                    </m:r>
                  </m:oMath>
                </a14:m>
                <a:r>
                  <a:rPr lang="de-DE" sz="2400" dirty="0" smtClean="0">
                    <a:solidFill>
                      <a:schemeClr val="tx1"/>
                    </a:solidFill>
                    <a:latin typeface="Calibri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3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uppieren 20"/>
          <p:cNvGrpSpPr/>
          <p:nvPr/>
        </p:nvGrpSpPr>
        <p:grpSpPr>
          <a:xfrm>
            <a:off x="5404979" y="3429000"/>
            <a:ext cx="2983445" cy="352248"/>
            <a:chOff x="598821" y="4057327"/>
            <a:chExt cx="2983445" cy="352248"/>
          </a:xfrm>
        </p:grpSpPr>
        <p:cxnSp>
          <p:nvCxnSpPr>
            <p:cNvPr id="6" name="Gerade Verbindung 5"/>
            <p:cNvCxnSpPr/>
            <p:nvPr/>
          </p:nvCxnSpPr>
          <p:spPr>
            <a:xfrm>
              <a:off x="971600" y="4365104"/>
              <a:ext cx="259228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Ellipse 6"/>
            <p:cNvSpPr/>
            <p:nvPr/>
          </p:nvSpPr>
          <p:spPr>
            <a:xfrm>
              <a:off x="1115616" y="4329100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1331640" y="4331236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>
              <a:off x="1547664" y="4331236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>
              <a:off x="1763688" y="4333372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>
              <a:off x="1979712" y="4331236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195736" y="4333372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>
              <a:off x="2411760" y="4333372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>
              <a:off x="2627784" y="4335508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>
              <a:off x="2843808" y="4335431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>
              <a:off x="3059832" y="4337567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/>
            <p:cNvSpPr/>
            <p:nvPr/>
          </p:nvSpPr>
          <p:spPr>
            <a:xfrm>
              <a:off x="3275856" y="4337567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hteck 19"/>
                <p:cNvSpPr/>
                <p:nvPr/>
              </p:nvSpPr>
              <p:spPr>
                <a:xfrm>
                  <a:off x="598821" y="4057327"/>
                  <a:ext cx="2983445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i="1" dirty="0" smtClean="0"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1400" b="0" i="1" dirty="0" smtClean="0">
                            <a:latin typeface="Cambria Math"/>
                            <a:sym typeface="Wingdings"/>
                          </a:rPr>
                          <m:t>=0   1   2   3   4   5   6   7   8   9  10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20" name="Rechteck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821" y="4057327"/>
                  <a:ext cx="2983445" cy="30777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6415315" y="3573835"/>
                <a:ext cx="1685077" cy="5938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                            </m:t>
                              </m:r>
                            </m:e>
                          </m:groupChr>
                        </m:e>
                        <m:lim>
                          <m:r>
                            <a:rPr lang="de-DE" i="1" dirty="0">
                              <a:latin typeface="Cambria Math"/>
                              <a:sym typeface="Wingdings"/>
                            </a:rPr>
                            <m:t>𝑃</m:t>
                          </m:r>
                          <m:d>
                            <m:dPr>
                              <m:ctrlPr>
                                <a:rPr lang="de-DE" i="1" dirty="0">
                                  <a:latin typeface="Cambria Math" panose="02040503050406030204" pitchFamily="18" charset="0"/>
                                  <a:sym typeface="Wingdings"/>
                                </a:rPr>
                              </m:ctrlPr>
                            </m:dPr>
                            <m:e>
                              <m:r>
                                <a:rPr lang="de-DE" i="1" dirty="0">
                                  <a:latin typeface="Cambria Math"/>
                                  <a:sym typeface="Wingdings"/>
                                </a:rPr>
                                <m:t>3≤</m:t>
                              </m:r>
                              <m:r>
                                <a:rPr lang="de-DE" i="1" dirty="0">
                                  <a:latin typeface="Cambria Math"/>
                                  <a:sym typeface="Wingdings"/>
                                </a:rPr>
                                <m:t>𝑋</m:t>
                              </m:r>
                              <m:r>
                                <a:rPr lang="de-DE" i="1" dirty="0">
                                  <a:latin typeface="Cambria Math"/>
                                  <a:sym typeface="Wingdings"/>
                                </a:rPr>
                                <m:t>≤9</m:t>
                              </m:r>
                            </m:e>
                          </m:d>
                        </m:lim>
                      </m:limLow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315" y="3573835"/>
                <a:ext cx="1685077" cy="5938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uppieren 22"/>
          <p:cNvGrpSpPr/>
          <p:nvPr/>
        </p:nvGrpSpPr>
        <p:grpSpPr>
          <a:xfrm>
            <a:off x="5404979" y="5157192"/>
            <a:ext cx="2983445" cy="352248"/>
            <a:chOff x="598821" y="4057327"/>
            <a:chExt cx="2983445" cy="352248"/>
          </a:xfrm>
        </p:grpSpPr>
        <p:cxnSp>
          <p:nvCxnSpPr>
            <p:cNvPr id="24" name="Gerade Verbindung 23"/>
            <p:cNvCxnSpPr/>
            <p:nvPr/>
          </p:nvCxnSpPr>
          <p:spPr>
            <a:xfrm>
              <a:off x="971600" y="4365104"/>
              <a:ext cx="2592288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Ellipse 24"/>
            <p:cNvSpPr/>
            <p:nvPr/>
          </p:nvSpPr>
          <p:spPr>
            <a:xfrm>
              <a:off x="1115616" y="4329100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>
              <a:off x="1331640" y="4331236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>
              <a:off x="1547664" y="4331236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Ellipse 27"/>
            <p:cNvSpPr/>
            <p:nvPr/>
          </p:nvSpPr>
          <p:spPr>
            <a:xfrm>
              <a:off x="1763688" y="4333372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Ellipse 28"/>
            <p:cNvSpPr/>
            <p:nvPr/>
          </p:nvSpPr>
          <p:spPr>
            <a:xfrm>
              <a:off x="1979712" y="4331236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Ellipse 29"/>
            <p:cNvSpPr/>
            <p:nvPr/>
          </p:nvSpPr>
          <p:spPr>
            <a:xfrm>
              <a:off x="2195736" y="4333372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>
              <a:off x="2411760" y="4333372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>
              <a:off x="2627784" y="4335508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>
              <a:off x="2843808" y="4335431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Ellipse 33"/>
            <p:cNvSpPr/>
            <p:nvPr/>
          </p:nvSpPr>
          <p:spPr>
            <a:xfrm>
              <a:off x="3059832" y="4337567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Ellipse 34"/>
            <p:cNvSpPr/>
            <p:nvPr/>
          </p:nvSpPr>
          <p:spPr>
            <a:xfrm>
              <a:off x="3275856" y="4337567"/>
              <a:ext cx="72008" cy="72008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echteck 35"/>
                <p:cNvSpPr/>
                <p:nvPr/>
              </p:nvSpPr>
              <p:spPr>
                <a:xfrm>
                  <a:off x="598821" y="4057327"/>
                  <a:ext cx="2983445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i="1" dirty="0" smtClean="0">
                            <a:latin typeface="Cambria Math"/>
                            <a:sym typeface="Wingdings"/>
                          </a:rPr>
                          <m:t>𝑋</m:t>
                        </m:r>
                        <m:r>
                          <a:rPr lang="de-DE" sz="1400" b="0" i="1" dirty="0" smtClean="0">
                            <a:latin typeface="Cambria Math"/>
                            <a:sym typeface="Wingdings"/>
                          </a:rPr>
                          <m:t>=0   1   2   3   4   5   6   7   8   9  10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6" name="Rechteck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821" y="4057327"/>
                  <a:ext cx="2983445" cy="30777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6346426" y="5656342"/>
                <a:ext cx="95192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 smtClean="0">
                          <a:latin typeface="Cambria Math"/>
                          <a:sym typeface="Wingdings"/>
                        </a:rPr>
                        <m:t>𝑃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  <a:sym typeface="Wingdings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latin typeface="Cambria Math"/>
                              <a:sym typeface="Wingdings"/>
                            </a:rPr>
                            <m:t>𝑋</m:t>
                          </m:r>
                          <m:r>
                            <a:rPr lang="de-DE" sz="1400" b="0" i="1" dirty="0" smtClean="0">
                              <a:latin typeface="Cambria Math"/>
                              <a:sym typeface="Wingdings"/>
                            </a:rPr>
                            <m:t>=4</m:t>
                          </m:r>
                        </m:e>
                      </m:d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6426" y="5656342"/>
                <a:ext cx="951927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Gerade Verbindung 18"/>
          <p:cNvCxnSpPr>
            <a:stCxn id="29" idx="4"/>
            <a:endCxn id="3" idx="0"/>
          </p:cNvCxnSpPr>
          <p:nvPr/>
        </p:nvCxnSpPr>
        <p:spPr>
          <a:xfrm>
            <a:off x="6821874" y="5503109"/>
            <a:ext cx="516" cy="1532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38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313</Words>
  <Application>Microsoft Office PowerPoint</Application>
  <PresentationFormat>Bildschirmpräsentation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Tw Cen MT Condensed</vt:lpstr>
      <vt:lpstr>Wingdings</vt:lpstr>
      <vt:lpstr>Wingdings 2</vt:lpstr>
      <vt:lpstr>Galathea</vt:lpstr>
      <vt:lpstr>Bernoulli-Kette</vt:lpstr>
      <vt:lpstr>Binomialverteilung</vt:lpstr>
      <vt:lpstr>Eigenschaften der Binomialverteilung</vt:lpstr>
      <vt:lpstr>Eigenschaften der Binomialverteilung</vt:lpstr>
      <vt:lpstr>Binomialverteilung mit dem GTR</vt:lpstr>
      <vt:lpstr>Binomialverteilung mit dem GTR</vt:lpstr>
      <vt:lpstr>Weitere Beispiele mit dem GTR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243</cp:revision>
  <dcterms:created xsi:type="dcterms:W3CDTF">2013-03-17T05:38:34Z</dcterms:created>
  <dcterms:modified xsi:type="dcterms:W3CDTF">2018-10-23T04:39:09Z</dcterms:modified>
</cp:coreProperties>
</file>